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87" r:id="rId2"/>
    <p:sldId id="288" r:id="rId3"/>
    <p:sldId id="265" r:id="rId4"/>
    <p:sldId id="261" r:id="rId5"/>
    <p:sldId id="268" r:id="rId6"/>
    <p:sldId id="267" r:id="rId7"/>
    <p:sldId id="271" r:id="rId8"/>
    <p:sldId id="273" r:id="rId9"/>
    <p:sldId id="272" r:id="rId10"/>
    <p:sldId id="274" r:id="rId11"/>
    <p:sldId id="266" r:id="rId12"/>
    <p:sldId id="275" r:id="rId13"/>
    <p:sldId id="276" r:id="rId14"/>
    <p:sldId id="258" r:id="rId15"/>
    <p:sldId id="284" r:id="rId16"/>
    <p:sldId id="277" r:id="rId17"/>
    <p:sldId id="278" r:id="rId18"/>
    <p:sldId id="279" r:id="rId19"/>
    <p:sldId id="283" r:id="rId20"/>
    <p:sldId id="280" r:id="rId21"/>
    <p:sldId id="281" r:id="rId22"/>
    <p:sldId id="282" r:id="rId23"/>
    <p:sldId id="285" r:id="rId24"/>
    <p:sldId id="286" r:id="rId25"/>
    <p:sldId id="25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836"/>
    <a:srgbClr val="B00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0208"/>
  </p:normalViewPr>
  <p:slideViewPr>
    <p:cSldViewPr snapToGrid="0">
      <p:cViewPr varScale="1">
        <p:scale>
          <a:sx n="85" d="100"/>
          <a:sy n="85" d="100"/>
        </p:scale>
        <p:origin x="488" y="168"/>
      </p:cViewPr>
      <p:guideLst/>
    </p:cSldViewPr>
  </p:slideViewPr>
  <p:notesTextViewPr>
    <p:cViewPr>
      <p:scale>
        <a:sx n="95" d="100"/>
        <a:sy n="9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FF4E4-DA72-B84B-BFF5-DF3C05F3816C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AEDFD-DCD4-7842-9DD5-85835D1AFB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726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057C9-66B9-67F2-A00B-1977937B8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6EC4E2-A5F5-E253-692E-94D6E92FB7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5C125B-6F6F-4002-FF6A-49C13176E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4FC4F8-5273-6059-FD0B-B7A1DAA5AC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845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82175-7137-B5D6-8CF7-A24221BCC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096873-A13F-98BF-F099-E8025FEFC0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504565-2EDC-97BC-E3E1-FD1CB1E30E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36EB42-35CC-74CC-389E-6ED61148DA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8020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75F4B-C766-4BF5-384A-33B1AD6B0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52FB31-B018-E7E0-FED9-2E2B7E6DEE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C98C52-DFAC-7B78-950A-EAF5C34599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BBDF58-7230-D2A1-D0CE-A98CE553DD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764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6BE17-EA01-30F5-9F19-F688F50A6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2B0A11-B5D1-FC37-94E7-F43350A456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94A36D-46A0-AE7B-EE44-31F5A46781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CD766A-B28D-278A-7442-45B9FE395D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1059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A5497-7749-BCB3-1F2E-1EF51DDC1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80859D-F833-0EB8-8073-2919DDE55C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F23049-8A2A-5EA9-7B99-9BD3ADEBAE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C0ACB8-E4DF-F338-4188-78FF77A478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6328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19B1C-4EE0-2C62-734B-21B3854DC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660391-E2EA-9725-75A1-5896B1C6F1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717EE4-AFAF-20EE-6384-500CEF755D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9511C6-C9C0-0F86-06CD-79265543BD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1453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1A24E-0F9B-6EF2-99E0-58C1F4A20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AD9F04-6CCA-49C6-EF6F-A77A04F9B8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D1FA77-7328-3534-254C-4A3B6A06B0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333D8-01CD-02F4-8B09-56D71A6B1F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7451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8C8DE-4D43-0B73-2448-406AE5FBC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10CE9F-D8A7-58BA-1644-D3657F5C6B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B40A08-EEAD-E1CB-6C78-A95DB60463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8F384-8488-0E8F-2F2D-FAD324F87C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114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671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24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71A02-6269-06FD-70B7-37A7364EB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F82615-4B4F-4078-54CD-4FEE19480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679AA7-B38C-C451-24D1-78A3DAEB84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190553-41B1-8061-347D-97E545486F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34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811D4-BE67-E1A1-75DE-9CEF60011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B3B689-7E49-73F9-A192-AA3B1BF1B8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D45B8B-2C0E-D500-A0E1-1F2243305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0C4D4-FB02-5E49-AAC2-7ABE593B6D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80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61391-F4AA-A5AD-60FB-2FFDC6FBC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372DC7-F76F-E996-F2D9-345B63E24D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DBFF36-C910-EC7C-714B-29B8CD76C5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DE461-7CB3-3576-1A59-DA22F36BF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11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37439-3F9A-0646-85E5-E43C4ECBD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A4DE9D-F884-BEE4-7A13-F97D5776A2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FC47AA-110E-3E7B-B8F4-414DD1E0C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39F8E-0019-BE12-CD7B-1C014B1055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897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A282F-3349-3B8D-FB5E-0034645A0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2EECED-9215-C54E-EBBA-EDC8AC9805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A21083-2549-DB3A-ED86-32A9DA22A3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Connect with students by learning their names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7243EC-BE74-14D5-8B0B-317BE091F3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4647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293BD-89D9-E50E-3ACC-64DBDD0AD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EFCD73-746C-F62D-8C3D-E278E00391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53EF2D-330D-2D4A-F30B-CEEB872CF0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FD3036-883B-466C-CC36-A780128DE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9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997E5-A8E3-7DEE-D74B-D0E903F08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2FA375-85AE-BD28-A1A5-2D6FB08B0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ADB255-C87B-C331-CEF7-CC623495B4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61A375-52DF-5930-6E9F-8212EE4572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0AEDFD-DCD4-7842-9DD5-85835D1AFB2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032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A65C8-C142-6220-AEF1-9FFFFB5D29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D4DEC-1024-4165-DE91-CFA6492220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4A238-F843-8A86-BB0E-BC29C0A4E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A842B-5CE4-3449-AED9-3106ED446E0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EC175-73E9-E37D-77DA-4A0BF1225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2264-E27F-7114-389A-81E084017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350D-3222-D043-8042-EAF4FD94E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6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4A698-E6B7-A8FB-2436-56D0C4493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EC65F2-B091-9375-4624-CAA2A798E2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7153A-1311-5AAB-AEC9-36DA58DB8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A842B-5CE4-3449-AED9-3106ED446E0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E7EE05-3511-7F8C-E18F-05FE66D43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F684D4-E003-B1C8-4BFF-840B31988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350D-3222-D043-8042-EAF4FD94E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76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1CAD39-346E-C2FC-02EC-EC6E100AC8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8D8D87-7C5D-A51E-281D-61E27F7E5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00DC3C-37BD-C039-F29B-1C2BDDB97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A842B-5CE4-3449-AED9-3106ED446E0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604D34-F0CF-A4E0-2461-1A31FD1FD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009B2-F06E-EEDD-1D78-3B2CD967E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350D-3222-D043-8042-EAF4FD94E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508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DA491-0A4D-E0BC-AF73-18017099F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BF828-A429-22B2-E4EE-1B99940A2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F3CFCD-E111-2707-6283-15C4F9697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A842B-5CE4-3449-AED9-3106ED446E0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62152-9423-2E43-A8CF-D7E145712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AC4EF-093A-D2D8-4C61-BF71DDB02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350D-3222-D043-8042-EAF4FD94E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16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6EF78-A3C4-0511-EBF8-6128889CF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557574-094E-DC62-44ED-5F6529211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4A3451-9558-22AE-9FCD-83150AED7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A842B-5CE4-3449-AED9-3106ED446E0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F76FF5-0B78-3458-BA2D-E0044871E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CA218-A789-FEB8-8A8C-D6D0456EC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350D-3222-D043-8042-EAF4FD94E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7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778A9-2957-B22B-2584-FF8EEC947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0420B-B3D2-B829-089B-9A69146C1B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F80FF5-6D71-DB56-66D5-F082BD36CE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2AC4A-3EEF-1A4F-9CEA-34153D2AF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A842B-5CE4-3449-AED9-3106ED446E0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440DF5-6D3E-5ACE-363C-DE580A368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8A927E-1372-3991-A002-DCF2C4C1D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350D-3222-D043-8042-EAF4FD94E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602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52FA1-8A07-B86F-1CEC-CFEB64E8A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C2BBCC-E24E-FE86-09F1-D458D5748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B1D6EE-0E7A-AE95-81CF-722C4A545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20CA84-A952-B781-73E6-47B25243A9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C50E23-ADE2-E9D4-9E38-D2620E7C5D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7F10F8-B6D4-AF42-D19D-1DCDC5173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A842B-5CE4-3449-AED9-3106ED446E0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A2A0F2-F33B-841F-7A3B-B58F09D83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A55E61-F9FF-3E41-F1CA-70F001273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350D-3222-D043-8042-EAF4FD94E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7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C9CB6-8EDD-AF99-485B-E7B54C381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BA813B-99C2-725F-B1C0-F222167EC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A842B-5CE4-3449-AED9-3106ED446E0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CFE14-C59E-F877-9412-F4163DFED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DAD276-461B-3633-D116-B2B17A73D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350D-3222-D043-8042-EAF4FD94E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690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5FE8DA-664B-C28D-ECDD-D695EAC4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A842B-5CE4-3449-AED9-3106ED446E0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A72BE9-326B-F064-E5B6-6CC14F6AD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9E97F0-6DC4-1D0A-7B0D-C0F82CC36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350D-3222-D043-8042-EAF4FD94E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613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55350-2938-7C05-F4D2-E65F6D00C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3BB1E-CAA9-4D75-2FB0-9986CC35F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6AB379-1C6C-F01E-A74D-4EFCC7D43C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018BBB-F8AD-6CE9-86CA-CE39FD547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A842B-5CE4-3449-AED9-3106ED446E0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E5D70-88C2-4BE3-105B-254FAB5AC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3E10B-6F94-3B49-E396-0D4952F1A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350D-3222-D043-8042-EAF4FD94E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883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3157F-9427-0CB7-E96E-2EE615618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8A1585-B60B-E344-4626-F9C84636BD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942C3D-F72A-F3F3-D05F-8D20F28AF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3BCE78-04C0-C858-E587-E2DCCB812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A842B-5CE4-3449-AED9-3106ED446E0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710D8B-EC0C-21E8-BB60-6324E5959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08EB3B-0F4A-73B3-A584-54388B934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9350D-3222-D043-8042-EAF4FD94E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03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0D7C01-383C-AFA8-98DF-04D2E7A2F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89B39-FB13-1C63-68AA-E2296EF6A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7373F0-8126-B013-1836-FA5B880CFE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4A842B-5CE4-3449-AED9-3106ED446E0E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0D1395-F84B-8112-7956-0B6B5AB001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25B6C-49B5-2775-9CE4-B6D552E4F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39350D-3222-D043-8042-EAF4FD94E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1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BA4A5-5B10-EDC3-628C-07607B80C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96C70-270D-6659-85D2-B74202B2FB0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199" y="740076"/>
            <a:ext cx="9574764" cy="2387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E3183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Adunct Development Day </a:t>
            </a:r>
            <a:b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E3183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srgbClr val="E3183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2026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E3183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0CA2439-0F82-9F7D-2731-C704E68DC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3429000"/>
            <a:ext cx="12192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71CF67F6-603F-D459-4CBC-4B0A5CABD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109" y="4070935"/>
            <a:ext cx="3894944" cy="233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30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D9478-85C2-A4CA-2B95-D367A2A43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08065EB-7BF6-3C9A-AE22-6E9ACEAB1B9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CB0101-5567-2110-9949-0F8B3856AAB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40873" y="984738"/>
            <a:ext cx="10751127" cy="6771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B00B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Success Centered Language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654D38-4CD6-D205-ABB5-AD3622FA2D1A}"/>
              </a:ext>
            </a:extLst>
          </p:cNvPr>
          <p:cNvSpPr txBox="1"/>
          <p:nvPr/>
        </p:nvSpPr>
        <p:spPr>
          <a:xfrm>
            <a:off x="1812470" y="3046841"/>
            <a:ext cx="103795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ea typeface="ＭＳ Ｐゴシック" pitchFamily="34" charset="-128"/>
              </a:rPr>
              <a:t>Success-focused language influences </a:t>
            </a:r>
            <a:r>
              <a:rPr lang="en-US" sz="3600">
                <a:ea typeface="ＭＳ Ｐゴシック" pitchFamily="34" charset="-128"/>
              </a:rPr>
              <a:t>teacher approachability (</a:t>
            </a:r>
            <a:r>
              <a:rPr lang="en-US" sz="3600" dirty="0">
                <a:ea typeface="ＭＳ Ｐゴシック" pitchFamily="34" charset="-128"/>
              </a:rPr>
              <a:t>Ishiyama &amp; Hartlaub, 2002)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ea typeface="ＭＳ Ｐゴシック" pitchFamily="34" charset="-128"/>
              </a:rPr>
              <a:t>Emphasis on collaboration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ea typeface="ＭＳ Ｐゴシック" pitchFamily="34" charset="-128"/>
              </a:rPr>
              <a:t>Emphasis on perseverance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ea typeface="ＭＳ Ｐゴシック" pitchFamily="34" charset="-128"/>
              </a:rPr>
              <a:t>Supportive rather than punishing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ea typeface="ＭＳ Ｐゴシック" pitchFamily="34" charset="-128"/>
              </a:rPr>
              <a:t>Promotes student ownership</a:t>
            </a:r>
            <a:endParaRPr lang="en-US" sz="36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ADD4BED-CC78-7412-B178-6259E6E69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F2D2B491-F3CC-789C-0736-F93EA19EE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63DD4F-DC2D-E2E4-9520-167409A7C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12A88D-5DA9-B46F-3DFC-B9F560CF7760}"/>
              </a:ext>
            </a:extLst>
          </p:cNvPr>
          <p:cNvSpPr txBox="1"/>
          <p:nvPr/>
        </p:nvSpPr>
        <p:spPr>
          <a:xfrm>
            <a:off x="1812470" y="1661846"/>
            <a:ext cx="100297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C00000"/>
                </a:solidFill>
              </a:rPr>
              <a:t>A century's worth of research has demonstrated that students do better when the instructions they get from their instructors are </a:t>
            </a:r>
            <a:r>
              <a:rPr lang="en-US" sz="2800" i="1">
                <a:solidFill>
                  <a:srgbClr val="C00000"/>
                </a:solidFill>
              </a:rPr>
              <a:t>success-focused rather than failure-focused</a:t>
            </a:r>
            <a:r>
              <a:rPr lang="en-US" sz="280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583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AAA47-D6C1-3A1A-4C8C-6614CC6DF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713B26B-0EFB-1408-375B-C074B6DDEF1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FA88A3-5FAB-FA24-6DAF-45A8EEB43DD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40873" y="984738"/>
            <a:ext cx="10751127" cy="6771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B00B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Punishing language vs. Success focused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73DF20-C55A-F99E-41A2-F8E277B99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E74090E-93C1-A01D-8908-1771AA396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A1BB79-2D16-74E5-6DDD-9D89F1244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A4B177-8FA8-B67E-8A26-5E624C75F570}"/>
              </a:ext>
            </a:extLst>
          </p:cNvPr>
          <p:cNvSpPr txBox="1"/>
          <p:nvPr/>
        </p:nvSpPr>
        <p:spPr>
          <a:xfrm>
            <a:off x="2242901" y="1698833"/>
            <a:ext cx="9448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Attendance</a:t>
            </a:r>
          </a:p>
          <a:p>
            <a:endParaRPr lang="en-US" sz="2800" b="1" dirty="0"/>
          </a:p>
          <a:p>
            <a:r>
              <a:rPr lang="en-US" sz="2800" b="1" dirty="0"/>
              <a:t>Punishing:</a:t>
            </a:r>
            <a:r>
              <a:rPr lang="en-US" sz="2800" dirty="0"/>
              <a:t> “Missing class shows you aren’t a serious student. More than 2 absences will lower your grade one full letter each.”</a:t>
            </a:r>
          </a:p>
          <a:p>
            <a:endParaRPr lang="en-US" sz="2800" dirty="0"/>
          </a:p>
          <a:p>
            <a:r>
              <a:rPr lang="en-US" sz="2800" b="1" dirty="0"/>
              <a:t>Success-focused:</a:t>
            </a:r>
            <a:r>
              <a:rPr lang="en-US" sz="2800" dirty="0"/>
              <a:t> “Being in class is the fastest path to success. You have </a:t>
            </a:r>
            <a:r>
              <a:rPr lang="en-US" sz="2800" b="1" dirty="0"/>
              <a:t>2 no-questions-asked absences</a:t>
            </a:r>
            <a:r>
              <a:rPr lang="en-US" sz="2800" dirty="0"/>
              <a:t> for life’s bumps. After that, please email me so we can make a plan to stay on track.”</a:t>
            </a:r>
          </a:p>
          <a:p>
            <a:pPr marL="342900" indent="-342900" algn="ctr">
              <a:buAutoNum type="arabicPeriod"/>
            </a:pPr>
            <a:endParaRPr lang="en-US" sz="1600" dirty="0"/>
          </a:p>
          <a:p>
            <a:pPr marL="342900" indent="-342900">
              <a:buAutoNum type="arabicPeriod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484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B5F0D-7524-816F-CA72-5EF8B0E27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0D28B65-A5FC-88E8-BB7F-73FBE5C20F2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2EADBC-E77A-0D12-C883-9F0D1F6DA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40873" y="984738"/>
            <a:ext cx="10751127" cy="6771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B00B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Punishing language vs. Success-focused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E8D7E0B-43A1-F426-175A-AC1AC2543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0669360A-29F1-7A2B-A039-F818BCEAA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4231964-EF81-2EC1-468A-84D4CC21A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0744B77-7029-6277-DBF3-7A4E6C1D71BE}"/>
              </a:ext>
            </a:extLst>
          </p:cNvPr>
          <p:cNvSpPr txBox="1"/>
          <p:nvPr/>
        </p:nvSpPr>
        <p:spPr>
          <a:xfrm>
            <a:off x="2242901" y="2008867"/>
            <a:ext cx="9448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Late Work</a:t>
            </a:r>
          </a:p>
          <a:p>
            <a:endParaRPr lang="en-US" sz="2800" b="1" dirty="0"/>
          </a:p>
          <a:p>
            <a:r>
              <a:rPr lang="en-US" sz="2800" b="1" dirty="0"/>
              <a:t>Punishing:</a:t>
            </a:r>
            <a:r>
              <a:rPr lang="en-US" sz="2800" dirty="0"/>
              <a:t> “Students who submit late work lose 20% of their grade” </a:t>
            </a:r>
          </a:p>
          <a:p>
            <a:endParaRPr lang="en-US" sz="2800" dirty="0"/>
          </a:p>
          <a:p>
            <a:r>
              <a:rPr lang="en-US" sz="2800" b="1" dirty="0"/>
              <a:t>Success-focused:</a:t>
            </a:r>
            <a:r>
              <a:rPr lang="en-US" sz="2800" dirty="0"/>
              <a:t> “Successful students submit their work on time. However, even work submitted late is still valuable. You can still earn up to 80% on a late assignment.”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7519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4E9F0-D01C-7948-A43C-B0ED87640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2AC85AE-664F-34D0-624B-763916D684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EAA60C-FC95-4930-A29B-52B213CDD2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40873" y="984738"/>
            <a:ext cx="10751127" cy="6771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B00B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Transparency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F792AE-B6C4-717D-C31E-A9CA238C2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1DBE779-7E5B-FA8B-D8AB-FFCAAF369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D90376-8DA0-9D73-65C9-1647C68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277392-3AE1-A798-6DBD-4DFBBE950BEE}"/>
              </a:ext>
            </a:extLst>
          </p:cNvPr>
          <p:cNvSpPr txBox="1"/>
          <p:nvPr/>
        </p:nvSpPr>
        <p:spPr>
          <a:xfrm>
            <a:off x="2242901" y="2008867"/>
            <a:ext cx="9448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Students are more successful when they understand what is expected of them</a:t>
            </a:r>
            <a:r>
              <a:rPr lang="en-US" sz="2800" b="1"/>
              <a:t>. </a:t>
            </a:r>
            <a:endParaRPr lang="en-US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Set your expectations and be clear (rubrics, grade scale, weight)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Prepare tips on how to be successful in your class (past student tips are really popular)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28467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3847712-AD70-DAB3-A606-06757825870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69A0E5-30A3-25CB-D83C-5436346C41F3}"/>
              </a:ext>
            </a:extLst>
          </p:cNvPr>
          <p:cNvSpPr txBox="1">
            <a:spLocks/>
          </p:cNvSpPr>
          <p:nvPr/>
        </p:nvSpPr>
        <p:spPr>
          <a:xfrm>
            <a:off x="4108515" y="1729825"/>
            <a:ext cx="4847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Important quote, Image or QR Code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3830D0B-7D7C-7407-1D2A-BCE1599BF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73141D3-B812-085B-56CE-84A4F1C1F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19AE19-E2EA-6AA0-DE70-CECA03324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999" y="1251734"/>
            <a:ext cx="7017612" cy="51311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8CEAFD-7311-A4E6-4BA7-40D50B4F7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BDC4E29-363E-7B12-E02D-3E08A45329E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67200" y="1729825"/>
            <a:ext cx="4402667" cy="230832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Day 1 Activities</a:t>
            </a:r>
            <a:b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945969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B1AA9-413E-CFDD-C979-FA38F229F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17C8950-1E78-EFBF-413C-509F0F0EDD5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44FF02-E6EE-6CD6-7F18-20B4C01B7B9A}"/>
              </a:ext>
            </a:extLst>
          </p:cNvPr>
          <p:cNvSpPr txBox="1">
            <a:spLocks/>
          </p:cNvSpPr>
          <p:nvPr/>
        </p:nvSpPr>
        <p:spPr>
          <a:xfrm>
            <a:off x="4108515" y="1729825"/>
            <a:ext cx="4847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Important quote, Image or QR Code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6C95ECB-5C9A-FB5B-B249-1BA581FF5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EB8DAF0D-3F63-0043-C8A4-556AD36EEB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9C8E43-F3A7-62D4-F7F1-464BAAE1C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999" y="1251734"/>
            <a:ext cx="7017612" cy="51311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26B6756-F535-F3DE-89AB-72D1D2DF36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B5E56DA-9183-EAAE-651F-FC453991963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67200" y="1729825"/>
            <a:ext cx="4402667" cy="33547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Suggestions: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Icebreakers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Group work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Pre-Test or Prediction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Syllabus </a:t>
            </a:r>
            <a:r>
              <a:rPr lang="en-US" sz="2800" dirty="0">
                <a:latin typeface="+mn-lt"/>
                <a:ea typeface="+mn-ea"/>
                <a:cs typeface="+mn-cs"/>
              </a:rPr>
              <a:t>q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uiz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or syllabus reflection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085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894F9-533D-385F-C88F-96693FB93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A17C0C8-8285-2613-A76C-031E520BD7F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ECD2640-6F15-A208-2877-D19F40473AF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91733" y="2050903"/>
            <a:ext cx="10414000" cy="15696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Week 1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FEE67F6-CD46-0392-617D-3E6C72115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C342D3A7-4B24-8832-25FE-E325BEE9C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C37549-8C35-0255-7208-1E8BBA763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2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8D7FB-0335-651A-441F-97AF283AD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F3907BA-F2F5-DEAF-3979-B76DD95492D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4CFFAC7-09A1-537E-5B5D-2CCCFBBDABA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67642" y="1104592"/>
            <a:ext cx="9655793" cy="452431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B00B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Community Building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B00B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Monitor their first week in Brightspace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Keep up the welcome (more icebreakers)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B00B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Success-Centered Language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Demonstrate feedback / early wins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Check in with them on understanding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B00B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Transparency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Conduct a diagnostic and gather information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Share the purpose of all the work you’re doing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55E0CD6-8C91-3F9F-2F26-F10B89B06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BE6639A8-6BAB-D352-C708-39241A2B1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D6D094-9CD7-860B-844F-F0897E957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852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564A3-1E9B-AF14-01B6-6EE54ADAB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FAA96AC-56A8-7A08-2301-E18ABAAC23B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5636F3-16AF-0D6E-FCF7-6B654D438CE5}"/>
              </a:ext>
            </a:extLst>
          </p:cNvPr>
          <p:cNvSpPr txBox="1">
            <a:spLocks/>
          </p:cNvSpPr>
          <p:nvPr/>
        </p:nvSpPr>
        <p:spPr>
          <a:xfrm>
            <a:off x="4108515" y="1729825"/>
            <a:ext cx="4847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Important quote, Image or QR Code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E987249-5023-CFA5-F2B4-08F7EB289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F613C7B6-D033-27E4-DA06-5D6928A6A9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3C673D9-F511-AB1E-7CFE-4674DEB0C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999" y="1251734"/>
            <a:ext cx="7017612" cy="51311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489ABC-3F48-A4A6-8D1D-344292F8A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190F596-CD2A-42AB-3BA7-C1E37A04CA5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67200" y="1729825"/>
            <a:ext cx="4402667" cy="17543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Week 1 Activities</a:t>
            </a:r>
          </a:p>
        </p:txBody>
      </p:sp>
    </p:spTree>
    <p:extLst>
      <p:ext uri="{BB962C8B-B14F-4D97-AF65-F5344CB8AC3E}">
        <p14:creationId xmlns:p14="http://schemas.microsoft.com/office/powerpoint/2010/main" val="5349647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1BAC4-DB12-60DA-0DA5-320CFD14B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C5142E4-1D9D-4480-42AB-58BF377065B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097CD1-3831-EB29-9C8D-EA937DE7A654}"/>
              </a:ext>
            </a:extLst>
          </p:cNvPr>
          <p:cNvSpPr txBox="1">
            <a:spLocks/>
          </p:cNvSpPr>
          <p:nvPr/>
        </p:nvSpPr>
        <p:spPr>
          <a:xfrm>
            <a:off x="4108515" y="1729825"/>
            <a:ext cx="4847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Important quote, Image or QR Code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7E7657-0B54-683F-3DD2-028BE8C20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AA5129A-F824-1D6D-C038-23A12E3D1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4E1E46-726F-7044-087D-207A15AC5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999" y="1251734"/>
            <a:ext cx="7017612" cy="51311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C719FEC-8CE2-5D4A-D160-9DA8783E3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393159D-7F88-4330-B350-E941E1812E7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67200" y="1729825"/>
            <a:ext cx="4402667" cy="280076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Suggestions: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Name cards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Low-stakes assignments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Mid-week check-ins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Nudges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feedback</a:t>
            </a:r>
          </a:p>
        </p:txBody>
      </p:sp>
    </p:spTree>
    <p:extLst>
      <p:ext uri="{BB962C8B-B14F-4D97-AF65-F5344CB8AC3E}">
        <p14:creationId xmlns:p14="http://schemas.microsoft.com/office/powerpoint/2010/main" val="1270161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7B62D-6907-9E44-D72D-F54FD7719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65E484A-1498-984A-7363-9975E848C18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D7A6F1-E3A9-B7B7-128E-60AC99CD45C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03446" y="887617"/>
            <a:ext cx="9788255" cy="6771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800" b="1">
                <a:solidFill>
                  <a:srgbClr val="E31836"/>
                </a:solidFill>
                <a:latin typeface="+mn-lt"/>
                <a:ea typeface="+mn-ea"/>
                <a:cs typeface="+mn-cs"/>
              </a:rPr>
              <a:t>Agenda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E3183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F12498-041E-66D6-23CF-3539DA12F232}"/>
              </a:ext>
            </a:extLst>
          </p:cNvPr>
          <p:cNvSpPr txBox="1"/>
          <p:nvPr/>
        </p:nvSpPr>
        <p:spPr>
          <a:xfrm>
            <a:off x="1721695" y="1553246"/>
            <a:ext cx="1047030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/>
              <a:t>Session 1: 9:00-9:50am: Starting the Semester off Right</a:t>
            </a:r>
          </a:p>
          <a:p>
            <a:pPr>
              <a:lnSpc>
                <a:spcPct val="150000"/>
              </a:lnSpc>
            </a:pPr>
            <a:r>
              <a:rPr lang="en-US" sz="2800"/>
              <a:t>Session 2: 10:00-10:50am: Brightspace Basics</a:t>
            </a:r>
          </a:p>
          <a:p>
            <a:pPr>
              <a:lnSpc>
                <a:spcPct val="150000"/>
              </a:lnSpc>
            </a:pPr>
            <a:r>
              <a:rPr lang="en-US" sz="2800"/>
              <a:t>Session 3: 11:00-11:50am: Advanced Brightspace</a:t>
            </a:r>
          </a:p>
          <a:p>
            <a:pPr>
              <a:lnSpc>
                <a:spcPct val="150000"/>
              </a:lnSpc>
            </a:pPr>
            <a:r>
              <a:rPr lang="en-US" sz="2800"/>
              <a:t>Session 4: 12:00-12:50pm: Designing Engaging Online Courses</a:t>
            </a:r>
          </a:p>
          <a:p>
            <a:pPr>
              <a:lnSpc>
                <a:spcPct val="150000"/>
              </a:lnSpc>
            </a:pPr>
            <a:r>
              <a:rPr lang="en-US" sz="2800"/>
              <a:t>Session 5: 1:00-1:50am: Title II Quick Fixes</a:t>
            </a:r>
          </a:p>
          <a:p>
            <a:pPr>
              <a:lnSpc>
                <a:spcPct val="150000"/>
              </a:lnSpc>
            </a:pPr>
            <a:r>
              <a:rPr lang="en-US" sz="2800"/>
              <a:t>Session 6: 2:00-2:50am: AI in Teaching &amp; Learning</a:t>
            </a:r>
          </a:p>
          <a:p>
            <a:pPr>
              <a:lnSpc>
                <a:spcPct val="150000"/>
              </a:lnSpc>
            </a:pPr>
            <a:r>
              <a:rPr lang="en-US" sz="2800"/>
              <a:t>Session 7: 3:00-3:50am: Documenting Teaching Success</a:t>
            </a:r>
            <a:endParaRPr lang="en-US" sz="2800" dirty="0">
              <a:solidFill>
                <a:srgbClr val="B00B00"/>
              </a:solidFill>
            </a:endParaRPr>
          </a:p>
          <a:p>
            <a:pPr marL="514350" indent="-514350">
              <a:buAutoNum type="arabicPeriod"/>
            </a:pPr>
            <a:endParaRPr lang="en-US" sz="2800" dirty="0">
              <a:solidFill>
                <a:srgbClr val="B00B00"/>
              </a:solidFill>
            </a:endParaRPr>
          </a:p>
          <a:p>
            <a:endParaRPr lang="en-US" b="1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3E940-EF00-B823-9AE9-91841ACB71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D4ADF3B-0426-72DE-BBC4-3408842E90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88445B-727C-1F32-AE19-E209AB7CA0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037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6F55A-BEF2-22D4-8FCB-8D1B2D89A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CFAF089-86EC-868F-B145-B4F2D35C9CB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8AED9ED-FE05-A0F1-EDCE-12291FBD81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91733" y="2050903"/>
            <a:ext cx="10414000" cy="15696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Month 1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45CD17A-C653-3E76-E486-196645984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9A0D831A-0083-B750-C5FE-7CAB9860C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C36D5A-E7FD-75EC-0332-A3409FEDF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7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BB806-059C-804F-D200-65B0E285C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4141564-F54B-C0F5-BD5B-9FC6611EE28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81CDCA0-932B-01EE-0926-E3B0E27588C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06386" y="1104592"/>
            <a:ext cx="9917050" cy="5509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>
                <a:solidFill>
                  <a:srgbClr val="B00B00"/>
                </a:solidFill>
                <a:latin typeface="+mn-lt"/>
                <a:ea typeface="+mn-ea"/>
                <a:cs typeface="+mn-cs"/>
              </a:rPr>
              <a:t>Community Building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B00B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Check in on students falling behind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Keep up the welcome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B00B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Success-Centered Language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Continue opportunities success-focused feedback 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latin typeface="+mn-lt"/>
                <a:ea typeface="+mn-ea"/>
                <a:cs typeface="+mn-cs"/>
              </a:rPr>
              <a:t>Use scaffolded assignments for </a:t>
            </a:r>
            <a:r>
              <a:rPr lang="en-US" sz="3200" dirty="0" err="1">
                <a:latin typeface="+mn-lt"/>
                <a:ea typeface="+mn-ea"/>
                <a:cs typeface="+mn-cs"/>
              </a:rPr>
              <a:t>perserverence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B00B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Transparency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Provide your first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TiLTed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Assignment </a:t>
            </a:r>
          </a:p>
          <a:p>
            <a:pPr marL="1028700" marR="0" lvl="1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Purpose</a:t>
            </a:r>
          </a:p>
          <a:p>
            <a:pPr marL="1028700" marR="0" lvl="1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Requirements</a:t>
            </a:r>
          </a:p>
          <a:p>
            <a:pPr marL="1028700" marR="0" lvl="1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Assessment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0D899AC-F687-1FC3-0B3B-FD80BA82D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E1D8E3B6-7774-476A-50FA-32FB666F9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E3EE81-44F2-F416-82F1-B04AFF7FE6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242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E3380-BCF2-F623-7DFD-A93902D96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B00587B-6711-E830-34F8-E3C6FF5A0AA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F23E84-E192-DCD0-9379-C2FA31ACF7F6}"/>
              </a:ext>
            </a:extLst>
          </p:cNvPr>
          <p:cNvSpPr txBox="1">
            <a:spLocks/>
          </p:cNvSpPr>
          <p:nvPr/>
        </p:nvSpPr>
        <p:spPr>
          <a:xfrm>
            <a:off x="4108515" y="1729825"/>
            <a:ext cx="4847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Important quote, Image or QR Code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0895275-9E7F-81C6-FB64-3EF402610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E8F4A26E-BB8B-3CEA-E707-F2A3B0E52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B6BC41-E41E-26DE-0D5B-A947ED797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999" y="1251734"/>
            <a:ext cx="7017612" cy="51311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B233214-7FEF-999F-3376-12FF22787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0B53614-BA93-C0C3-5FE3-7AB23BC194E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67200" y="1729825"/>
            <a:ext cx="4402667" cy="17543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Month 1 Activities</a:t>
            </a:r>
          </a:p>
        </p:txBody>
      </p:sp>
    </p:spTree>
    <p:extLst>
      <p:ext uri="{BB962C8B-B14F-4D97-AF65-F5344CB8AC3E}">
        <p14:creationId xmlns:p14="http://schemas.microsoft.com/office/powerpoint/2010/main" val="2452474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DF6BB-F633-018C-1403-5E67F19F0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AE7C518-6521-10E8-DC60-530BDCCDBE5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E03200-A661-4642-66F2-80A866C9BC26}"/>
              </a:ext>
            </a:extLst>
          </p:cNvPr>
          <p:cNvSpPr txBox="1">
            <a:spLocks/>
          </p:cNvSpPr>
          <p:nvPr/>
        </p:nvSpPr>
        <p:spPr>
          <a:xfrm>
            <a:off x="4108515" y="1729825"/>
            <a:ext cx="4847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Important quote, Image or QR Code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4B9D54D-FDB8-77F3-F228-51C70222E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84789BCA-3684-0B6B-60C0-199A16CB3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CBE64C-29B5-4074-07D7-1F716E8E7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999" y="1251734"/>
            <a:ext cx="7017612" cy="51311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E4F310A-E356-81A5-1844-7E530BC68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479B2B2-6058-F1B2-F48A-3997844BC3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108516" y="1729825"/>
            <a:ext cx="4847226" cy="32316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Suggestions: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assignment (recoverable)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Continue to build 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Nudges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Consider ebb and flow of semester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0490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DBB93-9064-5ADD-7A13-4547143CB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F5ACC09-0528-6F13-1CB0-CF24E213C3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04CC35C-C36D-EA1E-E866-499C4FE0656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06386" y="1104592"/>
            <a:ext cx="9437914" cy="403187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B00B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Three Takeaways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Community building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practices encourage engagement and perseverance.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Success-centered language keeps focus on potential rather than mistakes.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Transparent assignments pull back the curtain so that students can plan and take control over their own learning.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5C44673-9A40-30C1-3681-A1B1C34B3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8631D5F-0A7A-7C54-E50A-90EAE29C8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951227-48F6-73F3-A5BC-1F18353C3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1319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72A2EF-6DED-549D-F1E5-2E45DCADA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674" y="587478"/>
            <a:ext cx="7885579" cy="56830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5888098-413E-122D-26CA-6BB702C88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/>
          <a:srcRect l="37627" t="2684"/>
          <a:stretch>
            <a:fillRect/>
          </a:stretch>
        </p:blipFill>
        <p:spPr>
          <a:xfrm>
            <a:off x="-122937" y="1"/>
            <a:ext cx="1440873" cy="68579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FCF059-7944-0BF5-374C-B3B6090007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F7E8AC4-462E-4978-A7E5-F2A3C8F4463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>
            <p:ph type="title" idx="4294967295"/>
          </p:nvPr>
        </p:nvSpPr>
        <p:spPr>
          <a:xfrm>
            <a:off x="4424993" y="1115568"/>
            <a:ext cx="5193792" cy="34163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Thank you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questions or support, email: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designhelp@cortland.edu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374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8197B-4F7B-B95B-6B60-29BCAB382F9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199" y="740076"/>
            <a:ext cx="9574764" cy="2387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B00B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Starting the Semester Off Right: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B00B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 Strategies for Success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EA64B30-03F9-82F8-C220-81FD22828D71}"/>
              </a:ext>
            </a:extLst>
          </p:cNvPr>
          <p:cNvSpPr txBox="1">
            <a:spLocks/>
          </p:cNvSpPr>
          <p:nvPr/>
        </p:nvSpPr>
        <p:spPr>
          <a:xfrm>
            <a:off x="838200" y="4145596"/>
            <a:ext cx="5818094" cy="23876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Jennifer Hall, PhD</a:t>
            </a:r>
          </a:p>
          <a:p>
            <a:r>
              <a:rPr lang="en-US" sz="3600" dirty="0"/>
              <a:t>Senior Director</a:t>
            </a:r>
          </a:p>
          <a:p>
            <a:r>
              <a:rPr lang="en-US" sz="3600" dirty="0"/>
              <a:t>Center for Teaching </a:t>
            </a:r>
          </a:p>
          <a:p>
            <a:r>
              <a:rPr lang="en-US" sz="3600" dirty="0"/>
              <a:t>and Learning</a:t>
            </a:r>
          </a:p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4ED0946-B985-B02C-2F1C-55B07DC970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3824207"/>
            <a:ext cx="12192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9214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9F43D-0FEB-3042-640C-02BBD88EE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B9B3974-C201-88A7-4667-473DD918FF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C47240-B403-03AA-2139-243BC0E1298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03445" y="1036443"/>
            <a:ext cx="9788255" cy="6771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800" b="1" dirty="0">
                <a:solidFill>
                  <a:srgbClr val="B00B00"/>
                </a:solidFill>
                <a:latin typeface="+mn-lt"/>
                <a:ea typeface="+mn-ea"/>
                <a:cs typeface="+mn-cs"/>
              </a:rPr>
              <a:t>Goals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B00B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6F47EE-1CF3-A3D5-ACDA-5246F5A1880E}"/>
              </a:ext>
            </a:extLst>
          </p:cNvPr>
          <p:cNvSpPr txBox="1"/>
          <p:nvPr/>
        </p:nvSpPr>
        <p:spPr>
          <a:xfrm>
            <a:off x="2285998" y="2050911"/>
            <a:ext cx="905827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By the end of this session, you should be prepared to: </a:t>
            </a:r>
          </a:p>
          <a:p>
            <a:pPr marL="514350" indent="-514350">
              <a:buAutoNum type="arabicPeriod"/>
            </a:pPr>
            <a:endParaRPr lang="en-US" sz="2800"/>
          </a:p>
          <a:p>
            <a:pPr marL="514350" indent="-514350">
              <a:buAutoNum type="arabicPeriod"/>
            </a:pPr>
            <a:r>
              <a:rPr lang="en-US" sz="2800"/>
              <a:t>Create </a:t>
            </a:r>
            <a:r>
              <a:rPr lang="en-US" sz="2800" dirty="0"/>
              <a:t>a classroom environment that supports student success</a:t>
            </a:r>
          </a:p>
          <a:p>
            <a:pPr marL="514350" indent="-514350">
              <a:buAutoNum type="arabicPeriod"/>
            </a:pPr>
            <a:r>
              <a:rPr lang="en-US" sz="2800" dirty="0"/>
              <a:t>Design course materials that promote engagement and perseverance. </a:t>
            </a:r>
          </a:p>
          <a:p>
            <a:pPr marL="514350" indent="-514350">
              <a:buAutoNum type="arabicPeriod"/>
            </a:pPr>
            <a:endParaRPr lang="en-US" sz="2800" dirty="0">
              <a:solidFill>
                <a:srgbClr val="B00B00"/>
              </a:solidFill>
            </a:endParaRPr>
          </a:p>
          <a:p>
            <a:pPr marL="514350" indent="-514350">
              <a:buAutoNum type="arabicPeriod"/>
            </a:pPr>
            <a:endParaRPr lang="en-US" sz="2800" dirty="0">
              <a:solidFill>
                <a:srgbClr val="B00B00"/>
              </a:solidFill>
            </a:endParaRPr>
          </a:p>
          <a:p>
            <a:endParaRPr lang="en-US" b="1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34A4E30-2163-A5FA-B1E1-848282FF0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812B19B-29EF-A7FA-5A05-9ABAB836F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EF8A23-0DA0-9799-D969-0054FE5FF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903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E59B4-5E28-7955-AA0A-F22764CB9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3EAF0BC-4C90-A018-9FBD-5699942C927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8D7A436-A5DB-5E81-17FC-039214E17F7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861881" y="1170370"/>
            <a:ext cx="9909111" cy="5016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quickly do students develop an impression of you and your course that influences end-of-semester evaluations?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two minutes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1-2 hours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two classes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two weeks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CFCEA0D-9D73-D731-A3D7-AC4309019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E40599C6-FF30-740C-4FE9-D84965AA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99544B-3FD9-D24E-331F-8B071888B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  <p:sp>
        <p:nvSpPr>
          <p:cNvPr id="6" name="Oval 5" descr="oval circling the answer 1-2 hours">
            <a:extLst>
              <a:ext uri="{FF2B5EF4-FFF2-40B4-BE49-F238E27FC236}">
                <a16:creationId xmlns:a16="http://schemas.microsoft.com/office/drawing/2014/main" id="{06E3974B-E290-495C-35A2-0A497F2322BB}"/>
              </a:ext>
            </a:extLst>
          </p:cNvPr>
          <p:cNvSpPr/>
          <p:nvPr/>
        </p:nvSpPr>
        <p:spPr>
          <a:xfrm>
            <a:off x="1693333" y="3572933"/>
            <a:ext cx="3776134" cy="643467"/>
          </a:xfrm>
          <a:prstGeom prst="ellipse">
            <a:avLst/>
          </a:prstGeom>
          <a:noFill/>
          <a:ln>
            <a:solidFill>
              <a:srgbClr val="B00B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3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ACA34-638A-FC75-781C-CCDD5B4B2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DB2C917-4743-6A40-9C90-00E25CF2975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A513BC-B525-0295-A441-7A5D34433CC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40873" y="984738"/>
            <a:ext cx="10751127" cy="6771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B00B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 Strategies Success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FCCA1E-B84E-9067-FAD4-A596EFB7AC82}"/>
              </a:ext>
            </a:extLst>
          </p:cNvPr>
          <p:cNvSpPr txBox="1"/>
          <p:nvPr/>
        </p:nvSpPr>
        <p:spPr>
          <a:xfrm>
            <a:off x="2519265" y="2274838"/>
            <a:ext cx="854684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sz="4800"/>
              <a:t>Community-Building Design</a:t>
            </a:r>
            <a:endParaRPr lang="en-US" sz="4800" dirty="0"/>
          </a:p>
          <a:p>
            <a:pPr marL="342900" indent="-342900">
              <a:buAutoNum type="arabicPeriod"/>
            </a:pPr>
            <a:r>
              <a:rPr lang="en-US" sz="4800" dirty="0"/>
              <a:t>Success-centered language</a:t>
            </a:r>
          </a:p>
          <a:p>
            <a:pPr marL="342900" indent="-342900">
              <a:buAutoNum type="arabicPeriod"/>
            </a:pPr>
            <a:r>
              <a:rPr lang="en-US" sz="4800" dirty="0"/>
              <a:t>Transparency in Learning and Teaching</a:t>
            </a:r>
          </a:p>
          <a:p>
            <a:pPr marL="342900" indent="-342900" algn="ctr">
              <a:buAutoNum type="arabicPeriod"/>
            </a:pPr>
            <a:endParaRPr lang="en-US" sz="1600" dirty="0"/>
          </a:p>
          <a:p>
            <a:pPr marL="342900" indent="-342900">
              <a:buAutoNum type="arabicPeriod"/>
            </a:pPr>
            <a:endParaRPr lang="en-US" sz="16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7434707-F569-866E-E918-A5EBF41DF0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C7A9CE60-8238-878B-BA88-6DE1D2889D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2F5E90-6BD4-40A7-DC30-81470F7C7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775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0002F-DD3E-7D4A-CC4E-D2FB23ABF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565815C-1FF7-E027-958C-AF42DF8F106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94E7B5-B1D4-1BE7-2645-9B989EFCE60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40873" y="984738"/>
            <a:ext cx="10751127" cy="6771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B00B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 Important Periods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DF20C2-93FB-B340-E574-7E273C325B10}"/>
              </a:ext>
            </a:extLst>
          </p:cNvPr>
          <p:cNvSpPr txBox="1"/>
          <p:nvPr/>
        </p:nvSpPr>
        <p:spPr>
          <a:xfrm>
            <a:off x="2519265" y="2274838"/>
            <a:ext cx="8546841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First Day</a:t>
            </a:r>
          </a:p>
          <a:p>
            <a:r>
              <a:rPr lang="en-US" sz="5400" dirty="0"/>
              <a:t>First Week</a:t>
            </a:r>
          </a:p>
          <a:p>
            <a:r>
              <a:rPr lang="en-US" sz="5400" dirty="0"/>
              <a:t>First Month</a:t>
            </a:r>
          </a:p>
          <a:p>
            <a:pPr marL="342900" indent="-342900">
              <a:buAutoNum type="arabicPeriod"/>
            </a:pPr>
            <a:endParaRPr lang="en-US" sz="16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4469608-F4BB-AD38-9534-4186EB0E6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BF80BD98-8E39-746E-C334-6B55E004A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BB72DD-C930-B280-3122-A9FA40C63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56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7E867-AF14-D551-D169-FD0827718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0D5F2FF-0979-7B3F-D52E-B1E2D9ED69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8CB2BCB-76D5-C38B-48B0-BB41ABFCF5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91733" y="2050903"/>
            <a:ext cx="10414000" cy="30469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Day 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Hours 1-2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C918F4C-943A-D3CE-56AB-28447636AA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9D0EA7F5-1CD5-F0C2-45A5-424320251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A5EB0B-6DE8-E212-0E44-930A52873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06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C62E7-0405-380A-5AB6-631F68B7F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391BEAA-DFE3-57A7-2895-AEB489716EE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259580" y="265520"/>
            <a:ext cx="3932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Center for Teaching and Learning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B75084-40F9-1582-0D66-7B0469A6F92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40873" y="984738"/>
            <a:ext cx="10751127" cy="6771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800" b="1">
                <a:solidFill>
                  <a:srgbClr val="B00B00"/>
                </a:solidFill>
                <a:latin typeface="+mn-lt"/>
                <a:ea typeface="+mn-ea"/>
                <a:cs typeface="+mn-cs"/>
              </a:rPr>
              <a:t>Community Building</a:t>
            </a: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B00B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B00B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Practices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0B3080-163E-5612-C42E-924A96036231}"/>
              </a:ext>
            </a:extLst>
          </p:cNvPr>
          <p:cNvSpPr txBox="1"/>
          <p:nvPr/>
        </p:nvSpPr>
        <p:spPr>
          <a:xfrm>
            <a:off x="1984459" y="1661846"/>
            <a:ext cx="9448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Connect with students</a:t>
            </a:r>
          </a:p>
          <a:p>
            <a:pPr marL="1485900" lvl="2" indent="-571500">
              <a:buFont typeface="Wingdings" pitchFamily="2" charset="2"/>
              <a:buChar char="§"/>
            </a:pPr>
            <a:r>
              <a:rPr lang="en-US" sz="2800" dirty="0"/>
              <a:t>Ice breakers</a:t>
            </a:r>
          </a:p>
          <a:p>
            <a:pPr marL="1485900" lvl="2" indent="-571500">
              <a:buFont typeface="Wingdings" pitchFamily="2" charset="2"/>
              <a:buChar char="§"/>
            </a:pPr>
            <a:r>
              <a:rPr lang="en-US" sz="2800" dirty="0"/>
              <a:t>Practice their names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Capture and maintain attention</a:t>
            </a:r>
          </a:p>
          <a:p>
            <a:pPr marL="1485900" lvl="2" indent="-571500">
              <a:buFont typeface="Wingdings" pitchFamily="2" charset="2"/>
              <a:buChar char="§"/>
            </a:pPr>
            <a:r>
              <a:rPr lang="en-US" sz="2800" dirty="0"/>
              <a:t>Explain </a:t>
            </a:r>
            <a:r>
              <a:rPr lang="en-US" sz="2800"/>
              <a:t>YOUR interest in the subject matter</a:t>
            </a:r>
            <a:endParaRPr lang="en-US" sz="2800" dirty="0"/>
          </a:p>
          <a:p>
            <a:pPr marL="1485900" lvl="2" indent="-571500">
              <a:buFont typeface="Wingdings" pitchFamily="2" charset="2"/>
              <a:buChar char="§"/>
            </a:pPr>
            <a:r>
              <a:rPr lang="en-US" sz="2800" dirty="0"/>
              <a:t>Connect your discipline to their lives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Demonstrate the class you want</a:t>
            </a:r>
          </a:p>
          <a:p>
            <a:pPr marL="1485900" lvl="2" indent="-571500">
              <a:buFont typeface="Wingdings" pitchFamily="2" charset="2"/>
              <a:buChar char="§"/>
            </a:pPr>
            <a:r>
              <a:rPr lang="en-US" sz="2800" dirty="0"/>
              <a:t>Make engagement the </a:t>
            </a:r>
            <a:r>
              <a:rPr lang="en-US" sz="2800"/>
              <a:t>norm </a:t>
            </a:r>
          </a:p>
          <a:p>
            <a:pPr marL="1485900" lvl="2" indent="-571500">
              <a:buFont typeface="Wingdings" pitchFamily="2" charset="2"/>
              <a:buChar char="§"/>
            </a:pPr>
            <a:r>
              <a:rPr lang="en-US" sz="2800"/>
              <a:t>Work in groups the first day </a:t>
            </a:r>
            <a:endParaRPr lang="en-US" sz="2800" dirty="0"/>
          </a:p>
          <a:p>
            <a:pPr marL="342900" indent="-342900" algn="ctr">
              <a:buAutoNum type="arabicPeriod"/>
            </a:pPr>
            <a:endParaRPr lang="en-US" sz="1600" dirty="0"/>
          </a:p>
          <a:p>
            <a:pPr marL="342900" indent="-342900">
              <a:buAutoNum type="arabicPeriod"/>
            </a:pPr>
            <a:endParaRPr lang="en-US" sz="16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CD77F72-9BC7-0B48-A6C3-0C9E0645FB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0" y="776623"/>
            <a:ext cx="12192000" cy="0"/>
          </a:xfrm>
          <a:prstGeom prst="line">
            <a:avLst/>
          </a:prstGeom>
          <a:ln>
            <a:solidFill>
              <a:srgbClr val="B00B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773BF18-7760-9C2E-4778-63E49425BD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785" y="5956875"/>
            <a:ext cx="2072916" cy="656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19DAD5-45F8-CA53-CC09-A3052C96A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 l="37627" t="2684"/>
          <a:stretch>
            <a:fillRect/>
          </a:stretch>
        </p:blipFill>
        <p:spPr>
          <a:xfrm>
            <a:off x="0" y="1"/>
            <a:ext cx="14408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221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TL Template" id="{4E4EEE65-876D-7D41-B657-68579D0E1E05}" vid="{40A957FE-BCE8-EA4F-A307-852C508906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2745110D5DAC4A896943DE1E8D68F8" ma:contentTypeVersion="16" ma:contentTypeDescription="Create a new document." ma:contentTypeScope="" ma:versionID="6624a9cfd87c97d910d3db2a5393865c">
  <xsd:schema xmlns:xsd="http://www.w3.org/2001/XMLSchema" xmlns:xs="http://www.w3.org/2001/XMLSchema" xmlns:p="http://schemas.microsoft.com/office/2006/metadata/properties" xmlns:ns2="8c4c3af7-85d7-425c-ada8-cca9ea7d05aa" xmlns:ns3="3fee8fdf-d774-457f-8b7f-2de974eef49a" targetNamespace="http://schemas.microsoft.com/office/2006/metadata/properties" ma:root="true" ma:fieldsID="125f63c570ec6f6b31a93131e0224e4b" ns2:_="" ns3:_="">
    <xsd:import namespace="8c4c3af7-85d7-425c-ada8-cca9ea7d05aa"/>
    <xsd:import namespace="3fee8fdf-d774-457f-8b7f-2de974eef4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c3af7-85d7-425c-ada8-cca9ea7d0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0c140da-9693-49fb-8a88-a54d03ac7b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ee8fdf-d774-457f-8b7f-2de974eef49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3b79ec6-a522-426a-bfa4-1453726d4eb2}" ma:internalName="TaxCatchAll" ma:showField="CatchAllData" ma:web="3fee8fdf-d774-457f-8b7f-2de974eef4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c4c3af7-85d7-425c-ada8-cca9ea7d05aa">
      <Terms xmlns="http://schemas.microsoft.com/office/infopath/2007/PartnerControls"/>
    </lcf76f155ced4ddcb4097134ff3c332f>
    <TaxCatchAll xmlns="3fee8fdf-d774-457f-8b7f-2de974eef49a" xsi:nil="true"/>
  </documentManagement>
</p:properties>
</file>

<file path=customXml/itemProps1.xml><?xml version="1.0" encoding="utf-8"?>
<ds:datastoreItem xmlns:ds="http://schemas.openxmlformats.org/officeDocument/2006/customXml" ds:itemID="{A99B5757-0FCA-4CF8-93A4-4459FBAC14BE}"/>
</file>

<file path=customXml/itemProps2.xml><?xml version="1.0" encoding="utf-8"?>
<ds:datastoreItem xmlns:ds="http://schemas.openxmlformats.org/officeDocument/2006/customXml" ds:itemID="{898BB62A-C2AF-4602-ABC3-DE4A1D010CA6}"/>
</file>

<file path=customXml/itemProps3.xml><?xml version="1.0" encoding="utf-8"?>
<ds:datastoreItem xmlns:ds="http://schemas.openxmlformats.org/officeDocument/2006/customXml" ds:itemID="{D9209B0F-FBD9-4B9E-9771-52658448644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7119</TotalTime>
  <Words>814</Words>
  <Application>Microsoft Macintosh PowerPoint</Application>
  <PresentationFormat>Widescreen</PresentationFormat>
  <Paragraphs>182</Paragraphs>
  <Slides>25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ＭＳ Ｐゴシック</vt:lpstr>
      <vt:lpstr>Aptos</vt:lpstr>
      <vt:lpstr>Aptos Display</vt:lpstr>
      <vt:lpstr>Arial</vt:lpstr>
      <vt:lpstr>Wingdings</vt:lpstr>
      <vt:lpstr>Office Theme</vt:lpstr>
      <vt:lpstr>Adunct Development Day  2026</vt:lpstr>
      <vt:lpstr>Agenda</vt:lpstr>
      <vt:lpstr>Starting the Semester Off Right: 3 Strategies for Success</vt:lpstr>
      <vt:lpstr>Goals</vt:lpstr>
      <vt:lpstr>How quickly do students develop an impression of you and your course that influences end-of-semester evaluations?   First two minutes First 1-2 hours First two classes First two weeks  </vt:lpstr>
      <vt:lpstr>3 Strategies Success</vt:lpstr>
      <vt:lpstr>3 Important Periods</vt:lpstr>
      <vt:lpstr>Day 1 Hours 1-2</vt:lpstr>
      <vt:lpstr>Community Building Practices</vt:lpstr>
      <vt:lpstr>Success Centered Language</vt:lpstr>
      <vt:lpstr>Punishing language vs. Success focused</vt:lpstr>
      <vt:lpstr>Punishing language vs. Success-focused</vt:lpstr>
      <vt:lpstr>Transparency</vt:lpstr>
      <vt:lpstr>  Day 1 Activities Discussion</vt:lpstr>
      <vt:lpstr>Suggestions: Icebreakers Group work Pre-Test or Prediction Syllabus quiz or syllabus reflection  </vt:lpstr>
      <vt:lpstr>Week 1</vt:lpstr>
      <vt:lpstr>Community Building Monitor their first week in Brightspace Keep up the welcome (more icebreakers) Success-Centered Language Demonstrate feedback / early wins Check in with them on understanding Transparency Conduct a diagnostic and gather information Share the purpose of all the work you’re doing</vt:lpstr>
      <vt:lpstr>  Week 1 Activities</vt:lpstr>
      <vt:lpstr>Suggestions: Name cards Low-stakes assignments Mid-week check-ins Nudges  First feedback</vt:lpstr>
      <vt:lpstr>Month 1</vt:lpstr>
      <vt:lpstr>Community Building Check in on students falling behind Keep up the welcome Success-Centered Language Continue opportunities success-focused feedback  Use scaffolded assignments for perserverence Transparency Provide your first TiLTed Assignment  Purpose Requirements Assessment </vt:lpstr>
      <vt:lpstr>  Month 1 Activities</vt:lpstr>
      <vt:lpstr>Suggestions: First assignment (recoverable) Continue to build community Nudges Consider ebb and flow of semester </vt:lpstr>
      <vt:lpstr>Three Takeaways 1. Community building practices encourage engagement and perseverance.  2. Success-centered language keeps focus on potential rather than mistakes.  3. Transparent assignments pull back the curtain so that students can plan and take control over their own learning. </vt:lpstr>
      <vt:lpstr> Thank you     For questions or support, email: designhelp@cortland.edu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Thomson Hall</dc:creator>
  <cp:lastModifiedBy>Jennifer Hall</cp:lastModifiedBy>
  <cp:revision>9</cp:revision>
  <dcterms:created xsi:type="dcterms:W3CDTF">2025-05-16T17:39:37Z</dcterms:created>
  <dcterms:modified xsi:type="dcterms:W3CDTF">2026-08-25T14:48:56Z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0x010100D72745110D5DAC4A896943DE1E8D68F8</vt:lpwstr>
  </property>
</Properties>
</file>